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1"/>
  </p:notesMasterIdLst>
  <p:handoutMasterIdLst>
    <p:handoutMasterId r:id="rId32"/>
  </p:handoutMasterIdLst>
  <p:sldIdLst>
    <p:sldId id="769" r:id="rId7"/>
    <p:sldId id="1529" r:id="rId8"/>
    <p:sldId id="1683" r:id="rId9"/>
    <p:sldId id="1684" r:id="rId10"/>
    <p:sldId id="1665" r:id="rId11"/>
    <p:sldId id="1667" r:id="rId12"/>
    <p:sldId id="1685" r:id="rId13"/>
    <p:sldId id="1686" r:id="rId14"/>
    <p:sldId id="1687" r:id="rId15"/>
    <p:sldId id="1608" r:id="rId16"/>
    <p:sldId id="1682" r:id="rId17"/>
    <p:sldId id="1688" r:id="rId18"/>
    <p:sldId id="1689" r:id="rId19"/>
    <p:sldId id="1690" r:id="rId20"/>
    <p:sldId id="1691" r:id="rId21"/>
    <p:sldId id="1692" r:id="rId22"/>
    <p:sldId id="1673" r:id="rId23"/>
    <p:sldId id="1674" r:id="rId24"/>
    <p:sldId id="1670" r:id="rId25"/>
    <p:sldId id="1671" r:id="rId26"/>
    <p:sldId id="1680" r:id="rId27"/>
    <p:sldId id="1677" r:id="rId28"/>
    <p:sldId id="1542" r:id="rId29"/>
    <p:sldId id="1539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40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AC4C5-8351-62B6-5012-3E69C15DA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784884-54E7-1C0C-17E6-22A6E49590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FAA4A-A05B-E6D1-C0B7-4BAE7CADC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E0527-1AB9-D469-C636-C4342C9CAF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303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78FDD-E16F-195E-97B6-9ABB94DA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C45B08-9203-6641-D73C-C1127E984D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B28F8C-3D57-C707-641D-681B42B423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CC557-1A84-6AC8-FA55-2878B8D428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847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449F7-AA8F-E96C-1EB3-AD3AAFB39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5255F-9FBC-0FB0-8C53-3A6B553C1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F22820-1AFC-B15A-970F-D1CF725C1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05E92-A2BD-1233-1183-5E8AC8F6A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98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1D439-7883-1A2A-AFF4-505EA5DC6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552DD-4A44-D733-45AF-AB5F6BF86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C999F-2C69-FA5F-AAB3-F3F375715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BDC3A-36B9-78F4-9DFF-CA3E02A22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72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o-mpc.com/en/latest/index.html" TargetMode="External"/><Relationship Id="rId3" Type="http://schemas.openxmlformats.org/officeDocument/2006/relationships/hyperlink" Target="https://github.com/cvxpy/cvxpylayers" TargetMode="External"/><Relationship Id="rId7" Type="http://schemas.openxmlformats.org/officeDocument/2006/relationships/hyperlink" Target="https://github.com/MaxMSun/lqrax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github.com/pnnl/neuromancer" TargetMode="External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hyperlink" Target="http://www.youtube.com/@neuromancer_Sci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g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</a:t>
            </a:r>
            <a:r>
              <a:rPr lang="en-US" sz="1000" i="1" dirty="0" err="1"/>
              <a:t>Drgoňa</a:t>
            </a:r>
            <a:r>
              <a:rPr lang="en-US" sz="1000" i="1" dirty="0"/>
              <a:t>, A. Tuor and D. Vrabie, "Learning Constrained Parametric Differentiable Predictive Control Policies With Guarantees," in IEEE Transactions on Systems, Man, and Cybernetics: Systems,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159698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C558D-012B-050F-9A99-A25ADCA2D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607909" y="691252"/>
            <a:ext cx="7764144" cy="1756659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14BA69E7-6405-92DB-6DE2-EFCF58CA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91" y="169335"/>
            <a:ext cx="8212999" cy="410984"/>
          </a:xfrm>
        </p:spPr>
        <p:txBody>
          <a:bodyPr/>
          <a:lstStyle/>
          <a:p>
            <a:r>
              <a:rPr lang="en-US" sz="2000" dirty="0"/>
              <a:t>Self-Supervised L2C: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23729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3BBAE-E71F-5CF0-00B9-22A54E50B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2C827-67B8-0820-2912-6B316C533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FE83-5235-4791-D6B0-1F282246C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83808"/>
          </a:xfrm>
        </p:spPr>
        <p:txBody>
          <a:bodyPr/>
          <a:lstStyle/>
          <a:p>
            <a:r>
              <a:rPr lang="en-US" sz="2000" dirty="0"/>
              <a:t>DPC Problem Formulation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0E737-FBA4-755F-AC18-9DC787B06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94" y="765751"/>
            <a:ext cx="8252144" cy="42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4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64C93-E730-30E7-EE8E-4068B107E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D1DBE6-F53A-44A9-4617-73833A783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68D8EC-DAFC-29AD-FB86-589A90C4B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285750"/>
          </a:xfrm>
        </p:spPr>
        <p:txBody>
          <a:bodyPr/>
          <a:lstStyle/>
          <a:p>
            <a:r>
              <a:rPr lang="en-US" sz="2000" dirty="0"/>
              <a:t>DPC Loss Function and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B6C54-BA50-015F-8F12-93FAAAB51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68" y="426718"/>
            <a:ext cx="6925744" cy="466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65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A5FB6-92AA-12F7-6614-FA4B6BC7A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C03B6-720D-24B5-A0ED-F7680C23B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93958A-C1D8-76B1-FA57-C3C43C725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285750"/>
          </a:xfrm>
        </p:spPr>
        <p:txBody>
          <a:bodyPr/>
          <a:lstStyle/>
          <a:p>
            <a:r>
              <a:rPr lang="en-US" sz="2000" dirty="0"/>
              <a:t>Differentiable Closed-Loop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729E0-1EA4-A5A6-7297-21C17EAE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62" y="2506665"/>
            <a:ext cx="7192419" cy="2449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3D29F-8773-45B0-5F9D-EAD3D3DB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66" t="48311" r="51277" b="22465"/>
          <a:stretch>
            <a:fillRect/>
          </a:stretch>
        </p:blipFill>
        <p:spPr>
          <a:xfrm>
            <a:off x="996388" y="588898"/>
            <a:ext cx="6630728" cy="190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26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F1DFC-6069-578B-60EA-3415209BB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1D826-A117-DCAB-B6E2-572A06A81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82B012-C85E-D180-803C-EFAED32B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285750"/>
          </a:xfrm>
        </p:spPr>
        <p:txBody>
          <a:bodyPr/>
          <a:lstStyle/>
          <a:p>
            <a:r>
              <a:rPr lang="en-US" sz="2000" dirty="0"/>
              <a:t>Differentiable Closed-Loop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B6B52-619C-EE53-5C13-3CE48269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6" y="599214"/>
            <a:ext cx="8055428" cy="44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27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D62EE-62FE-6CC1-4218-5E7B1B66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A91F28-990E-FBDE-6E2E-7AFEBF72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29E04-2046-9539-FB5C-130D3B87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285750"/>
          </a:xfrm>
        </p:spPr>
        <p:txBody>
          <a:bodyPr/>
          <a:lstStyle/>
          <a:p>
            <a:r>
              <a:rPr lang="en-US" sz="2000" dirty="0"/>
              <a:t>DPC Policy Optimization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F2B14-2FD9-DA08-C783-F3E82EF0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57"/>
          <a:stretch>
            <a:fillRect/>
          </a:stretch>
        </p:blipFill>
        <p:spPr>
          <a:xfrm>
            <a:off x="516046" y="494994"/>
            <a:ext cx="7730972" cy="46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45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E616B-543C-BABE-68ED-C46DA2FE3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C44081-D128-FB2D-858F-E44798BF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F355B-F6CF-1915-3121-88435B1DA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285750"/>
          </a:xfrm>
        </p:spPr>
        <p:txBody>
          <a:bodyPr/>
          <a:lstStyle/>
          <a:p>
            <a:r>
              <a:rPr lang="en-US" sz="2000" dirty="0"/>
              <a:t>DPC Assumptions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C3B97-16CA-BDBA-4293-DB9ECA73E9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010"/>
          <a:stretch>
            <a:fillRect/>
          </a:stretch>
        </p:blipFill>
        <p:spPr>
          <a:xfrm>
            <a:off x="683622" y="609600"/>
            <a:ext cx="7354971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38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F914-C860-E252-17EB-77D584B60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48C675-BB06-815C-3FEE-7CC5C55F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67715B-03AC-2F26-F349-660E2F20B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274" y="45206"/>
            <a:ext cx="5773783" cy="457467"/>
          </a:xfrm>
        </p:spPr>
        <p:txBody>
          <a:bodyPr/>
          <a:lstStyle/>
          <a:p>
            <a:r>
              <a:rPr lang="en-US" sz="2000" dirty="0"/>
              <a:t>DPC vs Model-based Reinforcement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3F3AC5-8B99-B2F3-4FBA-B8622521E20C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3A769-2856-4772-E9A7-6A0FBB751DA1}"/>
              </a:ext>
            </a:extLst>
          </p:cNvPr>
          <p:cNvSpPr txBox="1"/>
          <p:nvPr/>
        </p:nvSpPr>
        <p:spPr>
          <a:xfrm>
            <a:off x="156754" y="537140"/>
            <a:ext cx="9035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closely related to </a:t>
            </a:r>
            <a:r>
              <a:rPr lang="en-US" sz="1400" b="1" dirty="0"/>
              <a:t>MBRL</a:t>
            </a:r>
            <a:r>
              <a:rPr lang="en-US" sz="1400" dirty="0"/>
              <a:t> in that both leverage</a:t>
            </a:r>
            <a:r>
              <a:rPr lang="en-US" sz="1400" b="1" dirty="0"/>
              <a:t> model of dynamics</a:t>
            </a:r>
            <a:r>
              <a:rPr lang="en-US" sz="1400" dirty="0"/>
              <a:t>, but DPC utilizes </a:t>
            </a:r>
            <a:r>
              <a:rPr lang="en-US" sz="1400" b="1" dirty="0"/>
              <a:t>differentiable </a:t>
            </a:r>
            <a:r>
              <a:rPr lang="en-US" sz="1400" dirty="0"/>
              <a:t>closed-loop models and cost functions, allowing direct policy gradients </a:t>
            </a:r>
            <a:r>
              <a:rPr lang="en-US" sz="1400" b="1" dirty="0"/>
              <a:t>without requiring a learned critic</a:t>
            </a:r>
            <a:r>
              <a:rPr lang="en-US" sz="14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10387-3A7B-E3C8-A65B-36EFF7A35495}"/>
              </a:ext>
            </a:extLst>
          </p:cNvPr>
          <p:cNvSpPr txBox="1"/>
          <p:nvPr/>
        </p:nvSpPr>
        <p:spPr>
          <a:xfrm>
            <a:off x="156754" y="115347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Empirical risk minimization problem</a:t>
            </a:r>
            <a:r>
              <a:rPr lang="en-US" sz="14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2A06D-6646-D002-C562-C2AC8DC50614}"/>
              </a:ext>
            </a:extLst>
          </p:cNvPr>
          <p:cNvSpPr txBox="1"/>
          <p:nvPr/>
        </p:nvSpPr>
        <p:spPr>
          <a:xfrm>
            <a:off x="4026507" y="2434921"/>
            <a:ext cx="4073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Policy gradient </a:t>
            </a:r>
            <a:r>
              <a:rPr lang="en-US" sz="1400" dirty="0"/>
              <a:t>via automatic differentiation: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B7042-8DBD-0E7A-6B2E-054DB84A003D}"/>
              </a:ext>
            </a:extLst>
          </p:cNvPr>
          <p:cNvSpPr txBox="1"/>
          <p:nvPr/>
        </p:nvSpPr>
        <p:spPr>
          <a:xfrm>
            <a:off x="4026507" y="114458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Critic</a:t>
            </a:r>
            <a:r>
              <a:rPr lang="en-US" sz="1400" dirty="0"/>
              <a:t> parametrized by differentiable MPC-like loss function: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E6105C-ED96-FD0F-B200-95017971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4" y="1457000"/>
            <a:ext cx="3515941" cy="18519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336119-4800-526C-BE2E-7527E8854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688" y="1408326"/>
            <a:ext cx="3443533" cy="10706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8A4DCA-FFBE-EFC5-BFB2-049B6507E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421" y="2774474"/>
            <a:ext cx="4942279" cy="5344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6F873ED-0E70-2236-E079-63607E359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453" y="3347327"/>
            <a:ext cx="2708847" cy="12466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6B19C9-6359-182B-D864-3AB7E61BD6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2329"/>
          <a:stretch>
            <a:fillRect/>
          </a:stretch>
        </p:blipFill>
        <p:spPr>
          <a:xfrm>
            <a:off x="192844" y="3402026"/>
            <a:ext cx="5241305" cy="1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5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816F3-6B61-479B-4711-68F2183F9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A5560A-B5A4-8D6F-C6CE-50A734B6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FEDE32-DBFA-F88D-26C5-27DCC334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33" y="45206"/>
            <a:ext cx="4915989" cy="457467"/>
          </a:xfrm>
        </p:spPr>
        <p:txBody>
          <a:bodyPr/>
          <a:lstStyle/>
          <a:p>
            <a:r>
              <a:rPr lang="en-US" sz="2000" dirty="0"/>
              <a:t>DPC vs Model Predictive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1A423-3071-E864-FB34-5C9FBFB5FB77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D0530-93AF-DE50-B0C2-525598D0C1F0}"/>
              </a:ext>
            </a:extLst>
          </p:cNvPr>
          <p:cNvSpPr txBox="1"/>
          <p:nvPr/>
        </p:nvSpPr>
        <p:spPr>
          <a:xfrm>
            <a:off x="156753" y="3045180"/>
            <a:ext cx="2287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related to </a:t>
            </a:r>
            <a:r>
              <a:rPr lang="en-US" sz="1400" b="1" dirty="0"/>
              <a:t>explicit MPC</a:t>
            </a:r>
            <a:r>
              <a:rPr lang="en-US" sz="1400" dirty="0"/>
              <a:t>, as it solves a </a:t>
            </a:r>
            <a:r>
              <a:rPr lang="en-US" sz="1400" b="1" dirty="0"/>
              <a:t>parametric optimal control problem</a:t>
            </a:r>
            <a:r>
              <a:rPr lang="en-US" sz="1400" dirty="0"/>
              <a:t> via gradient-based policy optimization.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7F7CD-5AFD-C7E8-C04C-62612CBA7F4E}"/>
              </a:ext>
            </a:extLst>
          </p:cNvPr>
          <p:cNvSpPr txBox="1"/>
          <p:nvPr/>
        </p:nvSpPr>
        <p:spPr>
          <a:xfrm>
            <a:off x="156753" y="1226620"/>
            <a:ext cx="223406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There is a </a:t>
            </a:r>
            <a:r>
              <a:rPr lang="en-US" sz="1400" b="1" dirty="0"/>
              <a:t>structural equivalence </a:t>
            </a:r>
            <a:r>
              <a:rPr lang="en-US" sz="1400" dirty="0"/>
              <a:t>between </a:t>
            </a:r>
            <a:r>
              <a:rPr lang="en-US" sz="1400" i="1" dirty="0"/>
              <a:t>single shooting </a:t>
            </a:r>
            <a:r>
              <a:rPr lang="en-US" sz="1400" dirty="0"/>
              <a:t>formulation of MPC problem and the </a:t>
            </a:r>
            <a:r>
              <a:rPr lang="en-US" sz="1400" i="1" dirty="0"/>
              <a:t>unrolled closed-loop system </a:t>
            </a:r>
            <a:r>
              <a:rPr lang="en-US" sz="1400" dirty="0"/>
              <a:t>dynamics in DPC.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AC26A-B5A6-187E-FA70-998039824509}"/>
              </a:ext>
            </a:extLst>
          </p:cNvPr>
          <p:cNvSpPr txBox="1"/>
          <p:nvPr/>
        </p:nvSpPr>
        <p:spPr>
          <a:xfrm>
            <a:off x="249787" y="557967"/>
            <a:ext cx="8699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closely related to MPC, but instead of single instance online optimization, the </a:t>
            </a:r>
            <a:r>
              <a:rPr lang="en-US" sz="1400" b="1" dirty="0"/>
              <a:t>DPC learns parametric explicit policy offline</a:t>
            </a:r>
            <a:r>
              <a:rPr lang="en-US" sz="1400" dirty="0"/>
              <a:t>, over distribution of parametric instance.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C73706-4FC3-2828-C666-BCA7EEC4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37" y="1173037"/>
            <a:ext cx="6371954" cy="3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8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40EAD-A383-8A6A-9C06-82BFA8463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53565-9C82-4746-5889-58FB39CF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21E23-10B3-2B2E-6BBD-642378F63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7231924" cy="483808"/>
          </a:xfrm>
        </p:spPr>
        <p:txBody>
          <a:bodyPr/>
          <a:lstStyle/>
          <a:p>
            <a:r>
              <a:rPr lang="en-US" sz="2000" dirty="0"/>
              <a:t>DPC Advantages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01994-348A-5257-0A4D-F6DA31335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86" y="987875"/>
            <a:ext cx="7810901" cy="366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9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48767"/>
            <a:ext cx="8457656" cy="3669847"/>
          </a:xfrm>
        </p:spPr>
        <p:txBody>
          <a:bodyPr/>
          <a:lstStyle/>
          <a:p>
            <a:pPr lvl="0" fontAlgn="base"/>
            <a:r>
              <a:rPr lang="en-US" sz="1600" dirty="0"/>
              <a:t>Week 1: Introduction to Scientific Machine Learning (</a:t>
            </a:r>
            <a:r>
              <a:rPr lang="en-US" sz="1600" dirty="0" err="1"/>
              <a:t>SciML</a:t>
            </a:r>
            <a:r>
              <a:rPr lang="en-US" sz="1600" dirty="0"/>
              <a:t>)</a:t>
            </a:r>
          </a:p>
          <a:p>
            <a:pPr lvl="0" fontAlgn="base"/>
            <a:r>
              <a:rPr lang="en-US" sz="1600" dirty="0"/>
              <a:t>Week 2: Preliminaries and Introduction to differentiable programming </a:t>
            </a:r>
          </a:p>
          <a:p>
            <a:pPr lvl="0"/>
            <a:r>
              <a:rPr lang="en-US" sz="1600" dirty="0"/>
              <a:t>Week 3: Physics-informed neural networks (PINNs)</a:t>
            </a:r>
          </a:p>
          <a:p>
            <a:pPr lvl="0"/>
            <a:r>
              <a:rPr lang="en-US" sz="1600" dirty="0"/>
              <a:t>Week 4: Neural ordinary differential equations (NODEs)</a:t>
            </a:r>
          </a:p>
          <a:p>
            <a:pPr lvl="0" fontAlgn="base"/>
            <a:r>
              <a:rPr lang="en-US" sz="1600" dirty="0"/>
              <a:t>Week 5: Learning to optimize (L2O)</a:t>
            </a:r>
          </a:p>
          <a:p>
            <a:pPr fontAlgn="base"/>
            <a:r>
              <a:rPr lang="en-US" sz="1600" dirty="0"/>
              <a:t>Week 6: Optimal control preliminaries</a:t>
            </a:r>
          </a:p>
          <a:p>
            <a:pPr fontAlgn="base"/>
            <a:r>
              <a:rPr lang="en-US" sz="1600" b="1" dirty="0"/>
              <a:t>Week 7: Learning to control (L2C)</a:t>
            </a:r>
          </a:p>
          <a:p>
            <a:pPr lvl="0" fontAlgn="base"/>
            <a:r>
              <a:rPr lang="en-US" sz="1600" dirty="0"/>
              <a:t>Week 8: Feasibility restoration methods in L2O</a:t>
            </a:r>
          </a:p>
          <a:p>
            <a:pPr fontAlgn="base"/>
            <a:r>
              <a:rPr lang="en-US" sz="1600" dirty="0"/>
              <a:t>Week 9: Neural differential equations with constraints</a:t>
            </a:r>
          </a:p>
          <a:p>
            <a:pPr lvl="0" fontAlgn="base"/>
            <a:r>
              <a:rPr lang="en-US" sz="1600" dirty="0"/>
              <a:t>Week 10: Safety filters for L2C</a:t>
            </a:r>
          </a:p>
          <a:p>
            <a:pPr lvl="0" fontAlgn="base"/>
            <a:r>
              <a:rPr lang="en-US" sz="1600" dirty="0"/>
              <a:t>Week 11: Predict then optimize: decision focused learning</a:t>
            </a:r>
          </a:p>
          <a:p>
            <a:pPr lvl="0" fontAlgn="base"/>
            <a:r>
              <a:rPr lang="en-US" sz="1600" dirty="0"/>
              <a:t>Week 12: Project evaluation with presentations</a:t>
            </a:r>
          </a:p>
          <a:p>
            <a:pPr fontAlgn="base"/>
            <a:r>
              <a:rPr lang="en-US" sz="1600" dirty="0"/>
              <a:t>Week 13: Project evaluation with presentations</a:t>
            </a:r>
          </a:p>
          <a:p>
            <a:pPr lvl="0" fontAlgn="base"/>
            <a:endParaRPr lang="en-US" sz="1600" dirty="0"/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31E50-9D0A-28BC-4F1A-EE8504101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AC0043-AF14-A714-E84C-05D1C058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4FEF37-280B-7A0F-40E8-27994A87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7231924" cy="483808"/>
          </a:xfrm>
        </p:spPr>
        <p:txBody>
          <a:bodyPr/>
          <a:lstStyle/>
          <a:p>
            <a:r>
              <a:rPr lang="en-US" sz="2000" dirty="0"/>
              <a:t>DPC Disadvantages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7734E-F983-E13E-AA15-26D3EEAC7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58" y="938074"/>
            <a:ext cx="7912507" cy="3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3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37A34-C31B-9888-EBA4-DDFBDBB2C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77ED3C-A074-F725-F959-1A8F891A3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21</a:t>
            </a:fld>
            <a:endParaRPr lang="en-US" dirty="0"/>
          </a:p>
        </p:txBody>
      </p:sp>
      <p:pic>
        <p:nvPicPr>
          <p:cNvPr id="2050" name="Picture 2" descr="cvxpylayers logo">
            <a:extLst>
              <a:ext uri="{FF2B5EF4-FFF2-40B4-BE49-F238E27FC236}">
                <a16:creationId xmlns:a16="http://schemas.microsoft.com/office/drawing/2014/main" id="{BCFFA564-80E8-E8F5-68C3-5526E10BA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48" y="1325464"/>
            <a:ext cx="2947447" cy="76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9A94D87-A89C-0A81-A70F-2CA05651B028}"/>
              </a:ext>
            </a:extLst>
          </p:cNvPr>
          <p:cNvSpPr txBox="1"/>
          <p:nvPr/>
        </p:nvSpPr>
        <p:spPr>
          <a:xfrm>
            <a:off x="1150810" y="2263973"/>
            <a:ext cx="33261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github.com/cvxpy/cvxpylayers</a:t>
            </a:r>
            <a:r>
              <a:rPr lang="en-US" sz="1400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84F1B2-3F2F-E112-B8EE-7233ADBA9010}"/>
              </a:ext>
            </a:extLst>
          </p:cNvPr>
          <p:cNvSpPr txBox="1"/>
          <p:nvPr/>
        </p:nvSpPr>
        <p:spPr>
          <a:xfrm>
            <a:off x="966383" y="4479627"/>
            <a:ext cx="2612904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  <a:hlinkClick r:id="rId4"/>
              </a:rPr>
              <a:t>github.com/</a:t>
            </a:r>
            <a:r>
              <a:rPr lang="en-US" sz="1400" dirty="0" err="1">
                <a:latin typeface="+mj-lt"/>
                <a:hlinkClick r:id="rId4"/>
              </a:rPr>
              <a:t>pnnl</a:t>
            </a:r>
            <a:r>
              <a:rPr lang="en-US" sz="1400" dirty="0">
                <a:latin typeface="+mj-lt"/>
                <a:hlinkClick r:id="rId4"/>
              </a:rPr>
              <a:t>/</a:t>
            </a:r>
            <a:r>
              <a:rPr lang="en-US" sz="1400" dirty="0" err="1">
                <a:latin typeface="+mj-lt"/>
                <a:hlinkClick r:id="rId4"/>
              </a:rPr>
              <a:t>neuromancer</a:t>
            </a:r>
            <a:endParaRPr lang="en-US" sz="1400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DE04A811-B899-8C7D-B5B5-B40A30C6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588" y="3231139"/>
            <a:ext cx="1216494" cy="121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8D6A33B0-E4D5-595C-20A7-C51B18550900}"/>
              </a:ext>
            </a:extLst>
          </p:cNvPr>
          <p:cNvSpPr txBox="1">
            <a:spLocks/>
          </p:cNvSpPr>
          <p:nvPr/>
        </p:nvSpPr>
        <p:spPr>
          <a:xfrm>
            <a:off x="1593669" y="169336"/>
            <a:ext cx="7231924" cy="526531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Control Libraries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F39132B-403A-4463-DF35-5EE723095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174" y="1002863"/>
            <a:ext cx="1261110" cy="126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4DC78E-EA70-6CD0-EB82-795E0CEE86D8}"/>
              </a:ext>
            </a:extLst>
          </p:cNvPr>
          <p:cNvSpPr txBox="1"/>
          <p:nvPr/>
        </p:nvSpPr>
        <p:spPr>
          <a:xfrm>
            <a:off x="4476965" y="2263974"/>
            <a:ext cx="29304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https://github.com/MaxMSun/lqrax</a:t>
            </a:r>
            <a:r>
              <a:rPr lang="en-US" sz="14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7EEA8-F25F-EC87-56A3-663C29422B81}"/>
              </a:ext>
            </a:extLst>
          </p:cNvPr>
          <p:cNvSpPr txBox="1"/>
          <p:nvPr/>
        </p:nvSpPr>
        <p:spPr>
          <a:xfrm>
            <a:off x="4368108" y="454342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www.do-mpc.com/en/latest/index.html</a:t>
            </a:r>
            <a:r>
              <a:rPr lang="en-US" sz="1400" dirty="0"/>
              <a:t> </a:t>
            </a:r>
          </a:p>
        </p:txBody>
      </p:sp>
      <p:sp>
        <p:nvSpPr>
          <p:cNvPr id="7" name="AutoShape 4" descr="Model predictive control python toolbox — do-mpc 5.0.1 documentation">
            <a:extLst>
              <a:ext uri="{FF2B5EF4-FFF2-40B4-BE49-F238E27FC236}">
                <a16:creationId xmlns:a16="http://schemas.microsoft.com/office/drawing/2014/main" id="{954A6D16-F037-25D9-8C5E-E0D16B643A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4199" y="24193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4935EE-A7D6-CA38-A95B-EF129E417B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1136" y="2951135"/>
            <a:ext cx="2237344" cy="159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8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D16B2-74BC-4224-7130-AB75AF67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4BF4E-5A78-BD6D-CAB0-61FDEB7F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B7A64-4A1D-BA64-7098-655A8DA5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DPC in </a:t>
            </a:r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BE65F7F-15F3-6F87-32E5-41791D05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68" y="2638197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5E7A3-C6AC-07E6-B481-CA517181EACA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E9E4A3-586B-B4EA-0F14-EBA0E1B8018E}"/>
              </a:ext>
            </a:extLst>
          </p:cNvPr>
          <p:cNvSpPr txBox="1">
            <a:spLocks/>
          </p:cNvSpPr>
          <p:nvPr/>
        </p:nvSpPr>
        <p:spPr>
          <a:xfrm>
            <a:off x="292280" y="2638197"/>
            <a:ext cx="6478633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DPC Examples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Learning to stabilize a linear dynamical system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Learning to stabilize a nonlinear differential equation.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Learning to control a nonlinear differential equation.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Learning neural ODE and control policy for an unknown dynamical system.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Learning neural Lyapunov function for a nonlinear dynamical system.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Mixed-Integer DPC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56DE8-D082-4647-C11E-A305ED22C0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976775" y="979714"/>
            <a:ext cx="6795013" cy="153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81490-E065-1FEA-4486-78DB407D1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F5F1B-8C33-629E-63D4-1997198FB81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827964"/>
            <a:ext cx="8457656" cy="3886913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buNone/>
            </a:pP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87DBD18-9482-F6A9-CDFA-4CC7A854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Homework Assignment: Project Proposal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C0D6A-8EF2-FCE2-C8D6-3A0D68C5F97D}"/>
              </a:ext>
            </a:extLst>
          </p:cNvPr>
          <p:cNvSpPr txBox="1"/>
          <p:nvPr/>
        </p:nvSpPr>
        <p:spPr>
          <a:xfrm>
            <a:off x="169498" y="827964"/>
            <a:ext cx="8805003" cy="4546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/>
              <a:t>Project proposal</a:t>
            </a:r>
            <a:r>
              <a:rPr lang="en-US" sz="1500" dirty="0"/>
              <a:t>: Who did not score 100 points, update your proposal based on the feedback.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The proposal must include following paragraphs: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Summary: </a:t>
            </a:r>
            <a:r>
              <a:rPr lang="en-US" sz="1500" dirty="0"/>
              <a:t>Single sentence providing concise overview of the proposal.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Introduction: </a:t>
            </a:r>
            <a:r>
              <a:rPr lang="en-US" sz="1500" dirty="0"/>
              <a:t>Provides context and problem statement. Answers</a:t>
            </a:r>
            <a:r>
              <a:rPr lang="en-US" sz="1500" b="1" dirty="0"/>
              <a:t> </a:t>
            </a:r>
            <a:r>
              <a:rPr lang="en-US" sz="1500" dirty="0"/>
              <a:t>what is the problem and why is the problem important.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Objectives</a:t>
            </a:r>
            <a:r>
              <a:rPr lang="en-US" sz="1500" dirty="0"/>
              <a:t>: States clear and specific objectives of the proposal. Answers what we want to achieve.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Technical approach: </a:t>
            </a:r>
            <a:r>
              <a:rPr lang="en-US" sz="1500" dirty="0"/>
              <a:t>Detailed explanation of how the project will be executed. Provides steps, strategies, and techniques to be used. Answers how are we going to achieve our objectives.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Expected outcomes: </a:t>
            </a:r>
            <a:r>
              <a:rPr lang="en-US" sz="1500" dirty="0"/>
              <a:t>Key results expected from the project. Performance indicators and success metrics.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500" dirty="0"/>
          </a:p>
          <a:p>
            <a:pPr>
              <a:lnSpc>
                <a:spcPct val="15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24969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886127-30FF-3C0F-0F94-59802AD2DD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5779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70% of the course grade!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20% - week 5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 to 6 page long pdf document including references and figures.</a:t>
            </a: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490AB-A5AA-8639-068F-597B0FA5D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DFC4E9-0D5D-DDBE-2B0D-BF766020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E4B54D-2F34-5E13-2A29-88575E930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4" t="48311" r="51321" b="20083"/>
          <a:stretch/>
        </p:blipFill>
        <p:spPr>
          <a:xfrm>
            <a:off x="562794" y="2733497"/>
            <a:ext cx="7928736" cy="1793898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20DA977A-E9C5-1935-96AD-DDFBC61E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169334"/>
            <a:ext cx="6863170" cy="557725"/>
          </a:xfrm>
        </p:spPr>
        <p:txBody>
          <a:bodyPr/>
          <a:lstStyle/>
          <a:p>
            <a:r>
              <a:rPr lang="en-US" sz="2000" dirty="0"/>
              <a:t>Learning to Control (L2C)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B42B3-F38B-575B-69CC-ECDD86F19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91" y="854631"/>
            <a:ext cx="8798797" cy="17171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89EEE6-F851-E214-FA90-C57A2E4F83E2}"/>
              </a:ext>
            </a:extLst>
          </p:cNvPr>
          <p:cNvSpPr txBox="1"/>
          <p:nvPr/>
        </p:nvSpPr>
        <p:spPr>
          <a:xfrm>
            <a:off x="625760" y="4689142"/>
            <a:ext cx="7837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r>
              <a:rPr lang="en-US" sz="1000" dirty="0"/>
              <a:t>J. </a:t>
            </a:r>
            <a:r>
              <a:rPr lang="en-US" sz="1000" dirty="0" err="1"/>
              <a:t>Drgoňa</a:t>
            </a:r>
            <a:r>
              <a:rPr lang="en-US" sz="1000" dirty="0"/>
              <a:t> et al., "Safe Physics-informed Machine Learning for Dynamics and Control," 2025 American Control Conference (ACC), 2025.</a:t>
            </a:r>
          </a:p>
        </p:txBody>
      </p:sp>
    </p:spTree>
    <p:extLst>
      <p:ext uri="{BB962C8B-B14F-4D97-AF65-F5344CB8AC3E}">
        <p14:creationId xmlns:p14="http://schemas.microsoft.com/office/powerpoint/2010/main" val="3693072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7D923-BAFB-DB67-7BB5-6F1F7C3E0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81E22-5A8D-A61E-AF20-93A9AD2A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</a:t>
            </a:fld>
            <a:endParaRPr lang="en-US" dirty="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10D05805-9962-DBBE-1230-0066F0508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865" y="169334"/>
            <a:ext cx="7088425" cy="339439"/>
          </a:xfrm>
        </p:spPr>
        <p:txBody>
          <a:bodyPr/>
          <a:lstStyle/>
          <a:p>
            <a:r>
              <a:rPr lang="en-US" sz="2000" dirty="0"/>
              <a:t>Learning to Control (L2C) Applications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71D8B15-4EF7-00F9-BD2F-254CB9334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t="21567" r="17230" b="10407"/>
          <a:stretch/>
        </p:blipFill>
        <p:spPr bwMode="auto">
          <a:xfrm>
            <a:off x="3125796" y="3094851"/>
            <a:ext cx="2432493" cy="190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952E9C2-54E3-3631-B7EC-310F1B3ACC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2" b="2796"/>
          <a:stretch/>
        </p:blipFill>
        <p:spPr>
          <a:xfrm>
            <a:off x="382444" y="3056238"/>
            <a:ext cx="2755049" cy="202358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F915683-0B65-5D73-C850-0B83FCC60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5811341" y="3073020"/>
            <a:ext cx="2853556" cy="192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B66E1D-76A0-7ED9-DFCA-9DDBBD09DD32}"/>
              </a:ext>
            </a:extLst>
          </p:cNvPr>
          <p:cNvSpPr txBox="1"/>
          <p:nvPr/>
        </p:nvSpPr>
        <p:spPr>
          <a:xfrm>
            <a:off x="1013483" y="2803066"/>
            <a:ext cx="436852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Trajectory optimization for dynamical systems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1219C-C681-B7D4-58E8-03CDB9EB2696}"/>
              </a:ext>
            </a:extLst>
          </p:cNvPr>
          <p:cNvSpPr txBox="1"/>
          <p:nvPr/>
        </p:nvSpPr>
        <p:spPr>
          <a:xfrm>
            <a:off x="6170023" y="2780361"/>
            <a:ext cx="24263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Quadcopter control</a:t>
            </a:r>
            <a:endParaRPr lang="en-US" sz="1375" dirty="0"/>
          </a:p>
        </p:txBody>
      </p:sp>
      <p:sp>
        <p:nvSpPr>
          <p:cNvPr id="11" name="AutoShape 2" descr="polysketch">
            <a:extLst>
              <a:ext uri="{FF2B5EF4-FFF2-40B4-BE49-F238E27FC236}">
                <a16:creationId xmlns:a16="http://schemas.microsoft.com/office/drawing/2014/main" id="{0F390D43-0FE1-7501-202F-43F6309FE1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cstranim">
            <a:extLst>
              <a:ext uri="{FF2B5EF4-FFF2-40B4-BE49-F238E27FC236}">
                <a16:creationId xmlns:a16="http://schemas.microsoft.com/office/drawing/2014/main" id="{87D2B552-9FF2-E6A7-2974-4C9036303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t="11259" r="9493" b="5556"/>
          <a:stretch>
            <a:fillRect/>
          </a:stretch>
        </p:blipFill>
        <p:spPr bwMode="auto">
          <a:xfrm>
            <a:off x="2194530" y="868054"/>
            <a:ext cx="2755048" cy="195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ontinuous stirred-tank reactor - Wikipedia">
            <a:extLst>
              <a:ext uri="{FF2B5EF4-FFF2-40B4-BE49-F238E27FC236}">
                <a16:creationId xmlns:a16="http://schemas.microsoft.com/office/drawing/2014/main" id="{41FBB1F7-7C84-3B72-7B56-5E59D50F1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01" y="830242"/>
            <a:ext cx="1675644" cy="197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7A33AD-F477-4C94-020B-981A73B48E6D}"/>
              </a:ext>
            </a:extLst>
          </p:cNvPr>
          <p:cNvSpPr txBox="1"/>
          <p:nvPr/>
        </p:nvSpPr>
        <p:spPr>
          <a:xfrm>
            <a:off x="1152820" y="544533"/>
            <a:ext cx="368479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Chemical process control</a:t>
            </a:r>
            <a:endParaRPr lang="en-US" sz="1375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022EA6-2D83-B6DA-8FF0-F6FA6EA48EEF}"/>
              </a:ext>
            </a:extLst>
          </p:cNvPr>
          <p:cNvSpPr txBox="1"/>
          <p:nvPr/>
        </p:nvSpPr>
        <p:spPr>
          <a:xfrm>
            <a:off x="5700503" y="531152"/>
            <a:ext cx="317586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Robotics path planning and control</a:t>
            </a:r>
            <a:endParaRPr lang="en-US" sz="1375" dirty="0"/>
          </a:p>
        </p:txBody>
      </p:sp>
      <p:pic>
        <p:nvPicPr>
          <p:cNvPr id="2058" name="Picture 10" descr="ANYmal Parkour: Learning Agile Navigation for Quadrupedal Robots on Make a  GIF">
            <a:extLst>
              <a:ext uri="{FF2B5EF4-FFF2-40B4-BE49-F238E27FC236}">
                <a16:creationId xmlns:a16="http://schemas.microsoft.com/office/drawing/2014/main" id="{77B64A2A-0415-5403-75F9-EE41F4093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993" y="800991"/>
            <a:ext cx="3314694" cy="186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362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6F53-ED61-BFF4-07B1-5C159C8DA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14BB9B-B7BF-6331-1A12-B1366DD1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6AA55A-5E3F-3BBB-4539-50792FB7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1051" y="169336"/>
            <a:ext cx="6944542" cy="344469"/>
          </a:xfrm>
        </p:spPr>
        <p:txBody>
          <a:bodyPr/>
          <a:lstStyle/>
          <a:p>
            <a:r>
              <a:rPr lang="en-US" sz="2000" dirty="0"/>
              <a:t>Learning to Control Problem Formulation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250B2-2E6E-65B0-C31F-A147EEF3E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2" y="590416"/>
            <a:ext cx="8494667" cy="446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3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5A6D3-EED1-6A35-FB2D-5DCA5958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E2B6A3-7D32-B6F0-C697-49E07761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15EABF-300B-9745-C761-32D7F689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7231924" cy="483808"/>
          </a:xfrm>
        </p:spPr>
        <p:txBody>
          <a:bodyPr/>
          <a:lstStyle/>
          <a:p>
            <a:r>
              <a:rPr lang="en-US" sz="2000" dirty="0"/>
              <a:t>L2C Policy Representation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642D72-13F2-1056-5E97-FFF1A5CB7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72" y="927556"/>
            <a:ext cx="8111716" cy="1798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8B479D-C317-43F6-B7A4-138398B351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1507"/>
          <a:stretch>
            <a:fillRect/>
          </a:stretch>
        </p:blipFill>
        <p:spPr>
          <a:xfrm>
            <a:off x="1327286" y="2647407"/>
            <a:ext cx="6208430" cy="18941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0274C1-B05C-7038-514A-B4358DABC778}"/>
              </a:ext>
            </a:extLst>
          </p:cNvPr>
          <p:cNvSpPr txBox="1"/>
          <p:nvPr/>
        </p:nvSpPr>
        <p:spPr>
          <a:xfrm>
            <a:off x="748937" y="4803156"/>
            <a:ext cx="77767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James Kotary, My H. Dinh, Ferdinando Fioretto, Backpropagation of Unrolled Solvers with Folded Optimization, IJCAI, 2023</a:t>
            </a:r>
          </a:p>
        </p:txBody>
      </p:sp>
    </p:spTree>
    <p:extLst>
      <p:ext uri="{BB962C8B-B14F-4D97-AF65-F5344CB8AC3E}">
        <p14:creationId xmlns:p14="http://schemas.microsoft.com/office/powerpoint/2010/main" val="365304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808F0-9CB6-527A-9AF2-04A762801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074DD4-C664-A044-46AA-224EE675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D042B6-DF14-916B-2AD1-B5BF3B8A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83808"/>
          </a:xfrm>
        </p:spPr>
        <p:txBody>
          <a:bodyPr/>
          <a:lstStyle/>
          <a:p>
            <a:r>
              <a:rPr lang="en-US" sz="2000" dirty="0"/>
              <a:t>L2C Methodologies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80FBE-1B23-8651-1F37-483EF5F30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" t="48311" r="51321" b="20083"/>
          <a:stretch/>
        </p:blipFill>
        <p:spPr>
          <a:xfrm>
            <a:off x="1006932" y="3112238"/>
            <a:ext cx="6334395" cy="143317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2FEE86B2-168E-49C6-89D7-940AB5F49E60}"/>
              </a:ext>
            </a:extLst>
          </p:cNvPr>
          <p:cNvSpPr txBox="1">
            <a:spLocks/>
          </p:cNvSpPr>
          <p:nvPr/>
        </p:nvSpPr>
        <p:spPr>
          <a:xfrm>
            <a:off x="1275806" y="741938"/>
            <a:ext cx="6592388" cy="410984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600" dirty="0"/>
              <a:t>Supervised L2C: Approximate Model Predictive Control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11B36B5-AE54-13FC-5209-37523E85B428}"/>
              </a:ext>
            </a:extLst>
          </p:cNvPr>
          <p:cNvSpPr txBox="1">
            <a:spLocks/>
          </p:cNvSpPr>
          <p:nvPr/>
        </p:nvSpPr>
        <p:spPr>
          <a:xfrm>
            <a:off x="1275807" y="2701254"/>
            <a:ext cx="6592388" cy="410984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600" dirty="0"/>
              <a:t>Self-Supervised L2C: Differentiable Predictive Control (DPC)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1DCD5-552A-1544-E606-9F9215FCC676}"/>
              </a:ext>
            </a:extLst>
          </p:cNvPr>
          <p:cNvSpPr txBox="1"/>
          <p:nvPr/>
        </p:nvSpPr>
        <p:spPr>
          <a:xfrm>
            <a:off x="300446" y="4435614"/>
            <a:ext cx="86122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</a:t>
            </a:r>
            <a:r>
              <a:rPr lang="en-US" sz="1000" dirty="0" err="1"/>
              <a:t>Drgoňa</a:t>
            </a:r>
            <a:r>
              <a:rPr lang="en-US" sz="1000" dirty="0"/>
              <a:t>, A. Tuor and D. Vrabie, "Learning Constrained Parametric Differentiable Predictive Control Policies With Guarantees," in IEEE Transactions on Systems, Man, and Cybernetics: Systems, 2024</a:t>
            </a:r>
          </a:p>
          <a:p>
            <a:r>
              <a:rPr lang="en-US" sz="1000" dirty="0"/>
              <a:t>Ján </a:t>
            </a:r>
            <a:r>
              <a:rPr lang="en-US" sz="1000" dirty="0" err="1"/>
              <a:t>Drgoňa</a:t>
            </a:r>
            <a:r>
              <a:rPr lang="en-US" sz="1000" dirty="0"/>
              <a:t>, et al, Differentiable predictive control: Deep learning alternative to explicit model predictive control for unknown nonlinear systems, Journal of Process Control, 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09A577-8F3F-5734-230A-298C5CA9E7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1953"/>
          <a:stretch>
            <a:fillRect/>
          </a:stretch>
        </p:blipFill>
        <p:spPr>
          <a:xfrm>
            <a:off x="155023" y="1211238"/>
            <a:ext cx="4385466" cy="888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B8F468-3D85-6A3D-671B-3990E191E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981" b="3946"/>
          <a:stretch>
            <a:fillRect/>
          </a:stretch>
        </p:blipFill>
        <p:spPr>
          <a:xfrm>
            <a:off x="4540487" y="1211238"/>
            <a:ext cx="4382387" cy="8883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0D4915-CFD9-74EF-319D-892EA4F56151}"/>
              </a:ext>
            </a:extLst>
          </p:cNvPr>
          <p:cNvSpPr txBox="1"/>
          <p:nvPr/>
        </p:nvSpPr>
        <p:spPr>
          <a:xfrm>
            <a:off x="300446" y="2147533"/>
            <a:ext cx="82121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  <a:p>
            <a:r>
              <a:rPr lang="en-US" sz="1000" dirty="0"/>
              <a:t>B. Karg and S. Lucia, "Efficient Representation and Approximation of Model Predictive Control Laws via Deep Learning," in IEEE Transactions on Cybernetics, 2020</a:t>
            </a:r>
          </a:p>
        </p:txBody>
      </p:sp>
    </p:spTree>
    <p:extLst>
      <p:ext uri="{BB962C8B-B14F-4D97-AF65-F5344CB8AC3E}">
        <p14:creationId xmlns:p14="http://schemas.microsoft.com/office/powerpoint/2010/main" val="237749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231EE-CC7D-6870-6593-632F926AB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AABA78-7F02-B8A9-3845-C78AC5D1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D9FF79-4AC8-7355-4354-F65EE3A72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074" y="169336"/>
            <a:ext cx="6870520" cy="309635"/>
          </a:xfrm>
        </p:spPr>
        <p:txBody>
          <a:bodyPr/>
          <a:lstStyle/>
          <a:p>
            <a:r>
              <a:rPr lang="en-US" sz="2000" dirty="0"/>
              <a:t>Supervised L2C: Approximate MPC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07167-9AA5-F7E9-68C1-DC142FAB34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953"/>
          <a:stretch>
            <a:fillRect/>
          </a:stretch>
        </p:blipFill>
        <p:spPr>
          <a:xfrm>
            <a:off x="115834" y="554159"/>
            <a:ext cx="4385466" cy="888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14E5AA-0113-7F98-D849-EF58C1F7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981" b="3946"/>
          <a:stretch>
            <a:fillRect/>
          </a:stretch>
        </p:blipFill>
        <p:spPr>
          <a:xfrm>
            <a:off x="4501298" y="554159"/>
            <a:ext cx="4382387" cy="888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AEC330-C616-B1DB-1B45-CB2418503085}"/>
              </a:ext>
            </a:extLst>
          </p:cNvPr>
          <p:cNvSpPr txBox="1"/>
          <p:nvPr/>
        </p:nvSpPr>
        <p:spPr>
          <a:xfrm>
            <a:off x="192173" y="1605353"/>
            <a:ext cx="342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1: solve set of MPC problems to generate labeled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B0E08-7858-57E2-8EF6-AD8E633C8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5" y="2162712"/>
            <a:ext cx="3435527" cy="1987652"/>
          </a:xfrm>
          <a:prstGeom prst="rect">
            <a:avLst/>
          </a:prstGeom>
        </p:spPr>
      </p:pic>
      <p:pic>
        <p:nvPicPr>
          <p:cNvPr id="9" name="Picture 14" descr="Pyomo">
            <a:extLst>
              <a:ext uri="{FF2B5EF4-FFF2-40B4-BE49-F238E27FC236}">
                <a16:creationId xmlns:a16="http://schemas.microsoft.com/office/drawing/2014/main" id="{9F2F1DF5-6A3F-9EAC-27B1-A8BE1B765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077330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Gurobi Cloud - Gurobi Optimization">
            <a:extLst>
              <a:ext uri="{FF2B5EF4-FFF2-40B4-BE49-F238E27FC236}">
                <a16:creationId xmlns:a16="http://schemas.microsoft.com/office/drawing/2014/main" id="{02B311D5-9231-E02B-78FC-54CCD3141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905830" y="4635810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asADi">
            <a:extLst>
              <a:ext uri="{FF2B5EF4-FFF2-40B4-BE49-F238E27FC236}">
                <a16:creationId xmlns:a16="http://schemas.microsoft.com/office/drawing/2014/main" id="{289FC33B-9DBF-5959-E1A1-72BA7AC88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693273"/>
            <a:ext cx="1556803" cy="35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GitHub - do-mpc/do-mpc: Model predictive control python toolbox">
            <a:extLst>
              <a:ext uri="{FF2B5EF4-FFF2-40B4-BE49-F238E27FC236}">
                <a16:creationId xmlns:a16="http://schemas.microsoft.com/office/drawing/2014/main" id="{03BB193C-3A70-7FFD-8C09-9363FE02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960" y="3881231"/>
            <a:ext cx="1059761" cy="7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5CC09F-162D-667D-35B8-B130934DDE82}"/>
              </a:ext>
            </a:extLst>
          </p:cNvPr>
          <p:cNvSpPr txBox="1"/>
          <p:nvPr/>
        </p:nvSpPr>
        <p:spPr>
          <a:xfrm>
            <a:off x="4696343" y="1605353"/>
            <a:ext cx="3992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2: supervised imitation learning to learn approximate MPC policy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EA4C36-FDD1-C368-F9A8-1B9152BAC62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8" t="36564" r="55555" b="34002"/>
          <a:stretch>
            <a:fillRect/>
          </a:stretch>
        </p:blipFill>
        <p:spPr>
          <a:xfrm>
            <a:off x="5168538" y="2128572"/>
            <a:ext cx="2273740" cy="8178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70CDC6-5F43-E825-4037-00C62CF3F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7155" y="3014928"/>
            <a:ext cx="2853177" cy="1796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49C188-8D3C-6A06-13C8-5CFF59FCCC35}"/>
              </a:ext>
            </a:extLst>
          </p:cNvPr>
          <p:cNvSpPr txBox="1"/>
          <p:nvPr/>
        </p:nvSpPr>
        <p:spPr>
          <a:xfrm>
            <a:off x="4406491" y="477410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</p:txBody>
      </p:sp>
    </p:spTree>
    <p:extLst>
      <p:ext uri="{BB962C8B-B14F-4D97-AF65-F5344CB8AC3E}">
        <p14:creationId xmlns:p14="http://schemas.microsoft.com/office/powerpoint/2010/main" val="3244110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51DDA-6FAA-09DC-93AF-B14F6D88F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41C10E-0B9C-DE8F-9E97-64F03852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7B3BFB-306A-1CA7-522F-5EDAA424B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074" y="169336"/>
            <a:ext cx="6870520" cy="309635"/>
          </a:xfrm>
        </p:spPr>
        <p:txBody>
          <a:bodyPr/>
          <a:lstStyle/>
          <a:p>
            <a:r>
              <a:rPr lang="en-US" sz="2000" dirty="0"/>
              <a:t>Supervised L2C Loss Function and Dataset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17ABB1-7B02-86CE-7D15-9810B5EC0EAB}"/>
              </a:ext>
            </a:extLst>
          </p:cNvPr>
          <p:cNvSpPr txBox="1"/>
          <p:nvPr/>
        </p:nvSpPr>
        <p:spPr>
          <a:xfrm>
            <a:off x="2532309" y="4761011"/>
            <a:ext cx="4079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This is equivalent with supervised L2O method.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F429AA-C908-26E1-7A79-7C0901EF7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83" y="627046"/>
            <a:ext cx="7502434" cy="40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39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3437</TotalTime>
  <Words>1273</Words>
  <Application>Microsoft Office PowerPoint</Application>
  <PresentationFormat>On-screen Show (16:9)</PresentationFormat>
  <Paragraphs>132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Calibri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Learning to Control (L2C)</vt:lpstr>
      <vt:lpstr>Learning to Control (L2C) Applications</vt:lpstr>
      <vt:lpstr>Learning to Control Problem Formulation</vt:lpstr>
      <vt:lpstr>L2C Policy Representation</vt:lpstr>
      <vt:lpstr>L2C Methodologies</vt:lpstr>
      <vt:lpstr>Supervised L2C: Approximate MPC</vt:lpstr>
      <vt:lpstr>Supervised L2C Loss Function and Dataset</vt:lpstr>
      <vt:lpstr>Self-Supervised L2C: Differentiable Predictive Control (DPC)</vt:lpstr>
      <vt:lpstr>DPC Problem Formulation</vt:lpstr>
      <vt:lpstr>DPC Loss Function and Dataset</vt:lpstr>
      <vt:lpstr>Differentiable Closed-Loop System</vt:lpstr>
      <vt:lpstr>Differentiable Closed-Loop System</vt:lpstr>
      <vt:lpstr>DPC Policy Optimization Algorithm</vt:lpstr>
      <vt:lpstr>DPC Assumptions</vt:lpstr>
      <vt:lpstr>DPC vs Model-based Reinforcement Learning</vt:lpstr>
      <vt:lpstr>DPC vs Model Predictive Control</vt:lpstr>
      <vt:lpstr>DPC Advantages</vt:lpstr>
      <vt:lpstr>DPC Disadvantages</vt:lpstr>
      <vt:lpstr>PowerPoint Presentation</vt:lpstr>
      <vt:lpstr>DPC in NeuroMANCER Scientific Machine Learning Library</vt:lpstr>
      <vt:lpstr>Homework Assignment: Project Proposal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115</cp:revision>
  <dcterms:created xsi:type="dcterms:W3CDTF">2024-09-05T00:30:18Z</dcterms:created>
  <dcterms:modified xsi:type="dcterms:W3CDTF">2025-10-08T20:00:17Z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